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5" r:id="rId2"/>
    <p:sldId id="286" r:id="rId3"/>
    <p:sldId id="276" r:id="rId4"/>
    <p:sldId id="270" r:id="rId5"/>
    <p:sldId id="277" r:id="rId6"/>
    <p:sldId id="278" r:id="rId7"/>
    <p:sldId id="279" r:id="rId8"/>
    <p:sldId id="281" r:id="rId9"/>
    <p:sldId id="282" r:id="rId10"/>
    <p:sldId id="283" r:id="rId11"/>
    <p:sldId id="284" r:id="rId12"/>
    <p:sldId id="287" r:id="rId13"/>
    <p:sldId id="28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93447" autoAdjust="0"/>
  </p:normalViewPr>
  <p:slideViewPr>
    <p:cSldViewPr>
      <p:cViewPr varScale="1">
        <p:scale>
          <a:sx n="63" d="100"/>
          <a:sy n="63" d="100"/>
        </p:scale>
        <p:origin x="1472" y="5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D895D-D788-4B08-93B3-B78EFB535739}" type="datetimeFigureOut">
              <a:rPr lang="en-IN" smtClean="0"/>
              <a:t>20-12-2023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432714-8A85-4045-9756-8E58AB7B761B}" type="slidenum">
              <a:rPr lang="en-IN" smtClean="0"/>
              <a:t>‹#›</a:t>
            </a:fld>
            <a:endParaRPr lang="en-IN"/>
          </a:p>
        </p:txBody>
      </p:sp>
    </p:spTree>
    <p:extLst>
      <p:ext uri="{BB962C8B-B14F-4D97-AF65-F5344CB8AC3E}">
        <p14:creationId xmlns:p14="http://schemas.microsoft.com/office/powerpoint/2010/main" val="95613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2</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9247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11</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3</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4</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5</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6</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8</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9</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CB7F0-34A5-4C70-97E9-77E6D8EC06C7}" type="slidenum">
              <a:rPr lang="en-US"/>
              <a:pPr/>
              <a:t>10</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2655081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370767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05308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56" y="0"/>
            <a:ext cx="9147855" cy="548680"/>
          </a:xfrm>
        </p:spPr>
        <p:txBody>
          <a:bodyPr>
            <a:normAutofit/>
          </a:bodyPr>
          <a:lstStyle>
            <a:lvl1pPr algn="l">
              <a:defRPr sz="2800" b="1"/>
            </a:lvl1pPr>
          </a:lstStyle>
          <a:p>
            <a:r>
              <a:rPr lang="en-US"/>
              <a:t>Click to edit Master title style</a:t>
            </a:r>
            <a:endParaRPr lang="en-IN"/>
          </a:p>
        </p:txBody>
      </p:sp>
      <p:sp>
        <p:nvSpPr>
          <p:cNvPr id="3" name="Content Placeholder 2"/>
          <p:cNvSpPr>
            <a:spLocks noGrp="1"/>
          </p:cNvSpPr>
          <p:nvPr>
            <p:ph idx="1"/>
          </p:nvPr>
        </p:nvSpPr>
        <p:spPr>
          <a:xfrm>
            <a:off x="0" y="764704"/>
            <a:ext cx="9144000" cy="540060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p:cNvSpPr>
            <a:spLocks noGrp="1"/>
          </p:cNvSpPr>
          <p:nvPr>
            <p:ph type="sldNum" sz="quarter" idx="12"/>
          </p:nvPr>
        </p:nvSpPr>
        <p:spPr>
          <a:xfrm>
            <a:off x="0" y="6492064"/>
            <a:ext cx="395064" cy="365125"/>
          </a:xfrm>
        </p:spPr>
        <p:txBody>
          <a:bodyPr/>
          <a:lstStyle>
            <a:lvl1pPr algn="ctr">
              <a:defRPr/>
            </a:lvl1pPr>
          </a:lstStyle>
          <a:p>
            <a:fld id="{08FC1071-F2DF-4CA9-AA63-FF97A16BD739}" type="slidenum">
              <a:rPr lang="en-IN" smtClean="0"/>
              <a:pPr/>
              <a:t>‹#›</a:t>
            </a:fld>
            <a:endParaRPr lang="en-IN"/>
          </a:p>
        </p:txBody>
      </p:sp>
    </p:spTree>
    <p:extLst>
      <p:ext uri="{BB962C8B-B14F-4D97-AF65-F5344CB8AC3E}">
        <p14:creationId xmlns:p14="http://schemas.microsoft.com/office/powerpoint/2010/main" val="132153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205539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09571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IN"/>
          </a:p>
        </p:txBody>
      </p:sp>
      <p:sp>
        <p:nvSpPr>
          <p:cNvPr id="9" name="Slide Number Placeholder 8"/>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546919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IN"/>
          </a:p>
        </p:txBody>
      </p:sp>
      <p:sp>
        <p:nvSpPr>
          <p:cNvPr id="5" name="Slide Number Placeholder 4"/>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61577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4204856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196185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8FC1071-F2DF-4CA9-AA63-FF97A16BD739}" type="slidenum">
              <a:rPr lang="en-IN" smtClean="0"/>
              <a:t>‹#›</a:t>
            </a:fld>
            <a:endParaRPr lang="en-IN"/>
          </a:p>
        </p:txBody>
      </p:sp>
    </p:spTree>
    <p:extLst>
      <p:ext uri="{BB962C8B-B14F-4D97-AF65-F5344CB8AC3E}">
        <p14:creationId xmlns:p14="http://schemas.microsoft.com/office/powerpoint/2010/main" val="3029271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676" y="8721"/>
            <a:ext cx="9163676" cy="490066"/>
          </a:xfrm>
          <a:prstGeom prst="rect">
            <a:avLst/>
          </a:prstGeom>
        </p:spPr>
        <p:txBody>
          <a:bodyPr vert="horz" lIns="91440" tIns="45720" rIns="91440" bIns="45720" rtlCol="0" anchor="ctr">
            <a:normAutofit/>
          </a:bodyPr>
          <a:lstStyle/>
          <a:p>
            <a:pPr lvl="0" algn="l"/>
            <a:r>
              <a:rPr lang="en-US"/>
              <a:t>Click to edit Master title style</a:t>
            </a:r>
            <a:endParaRPr lang="en-IN"/>
          </a:p>
        </p:txBody>
      </p:sp>
      <p:sp>
        <p:nvSpPr>
          <p:cNvPr id="3" name="Text Placeholder 2"/>
          <p:cNvSpPr>
            <a:spLocks noGrp="1"/>
          </p:cNvSpPr>
          <p:nvPr>
            <p:ph type="body" idx="1"/>
          </p:nvPr>
        </p:nvSpPr>
        <p:spPr>
          <a:xfrm>
            <a:off x="0" y="620688"/>
            <a:ext cx="9144000" cy="56886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4"/>
          </p:nvPr>
        </p:nvSpPr>
        <p:spPr>
          <a:xfrm>
            <a:off x="0" y="6492875"/>
            <a:ext cx="4670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08FC1071-F2DF-4CA9-AA63-FF97A16BD739}" type="slidenum">
              <a:rPr lang="en-IN" smtClean="0"/>
              <a:pPr/>
              <a:t>‹#›</a:t>
            </a:fld>
            <a:endParaRPr lang="en-IN"/>
          </a:p>
        </p:txBody>
      </p:sp>
    </p:spTree>
    <p:extLst>
      <p:ext uri="{BB962C8B-B14F-4D97-AF65-F5344CB8AC3E}">
        <p14:creationId xmlns:p14="http://schemas.microsoft.com/office/powerpoint/2010/main" val="3888646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lang="en-IN" sz="2800" b="1" kern="120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google.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449"/>
            <a:ext cx="9144000" cy="1080120"/>
          </a:xfrm>
        </p:spPr>
        <p:txBody>
          <a:bodyPr>
            <a:normAutofit fontScale="90000"/>
          </a:bodyPr>
          <a:lstStyle/>
          <a:p>
            <a:pPr fontAlgn="base">
              <a:spcAft>
                <a:spcPct val="0"/>
              </a:spcAft>
            </a:pPr>
            <a:r>
              <a:rPr lang="en-US" sz="2200" dirty="0">
                <a:ea typeface="Droid Sans Fallback"/>
                <a:cs typeface="Times New Roman" pitchFamily="18" charset="0"/>
              </a:rPr>
              <a:t>Wine Quality Prediction</a:t>
            </a:r>
            <a:br>
              <a:rPr lang="en-US" sz="2000" dirty="0">
                <a:ea typeface="Droid Sans Fallback"/>
                <a:cs typeface="Times New Roman" pitchFamily="18" charset="0"/>
              </a:rPr>
            </a:br>
            <a:r>
              <a:rPr lang="en-US" sz="2400" dirty="0">
                <a:ea typeface="Droid Sans Fallback"/>
                <a:cs typeface="Times New Roman" pitchFamily="18" charset="0"/>
              </a:rPr>
              <a:t>Project Synopsis Presentation </a:t>
            </a:r>
            <a:br>
              <a:rPr lang="en-US" sz="2400" dirty="0">
                <a:ea typeface="Droid Sans Fallback"/>
                <a:cs typeface="Times New Roman" pitchFamily="18" charset="0"/>
              </a:rPr>
            </a:br>
            <a:r>
              <a:rPr lang="en-US" sz="2000" dirty="0">
                <a:solidFill>
                  <a:srgbClr val="0033CC"/>
                </a:solidFill>
                <a:latin typeface="Calibri" pitchFamily="34" charset="0"/>
                <a:ea typeface="Droid Sans Fallback"/>
                <a:cs typeface="Times New Roman" pitchFamily="18" charset="0"/>
              </a:rPr>
              <a:t>20/12/2023</a:t>
            </a:r>
            <a:endParaRPr lang="en-IN" sz="2000" dirty="0"/>
          </a:p>
        </p:txBody>
      </p:sp>
      <p:sp>
        <p:nvSpPr>
          <p:cNvPr id="5" name="Rectangle 4"/>
          <p:cNvSpPr/>
          <p:nvPr/>
        </p:nvSpPr>
        <p:spPr>
          <a:xfrm>
            <a:off x="2323783" y="1585264"/>
            <a:ext cx="4968552" cy="1440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 name="Rectangle 2"/>
          <p:cNvSpPr/>
          <p:nvPr/>
        </p:nvSpPr>
        <p:spPr>
          <a:xfrm>
            <a:off x="861224" y="6122424"/>
            <a:ext cx="7848872" cy="646331"/>
          </a:xfrm>
          <a:prstGeom prst="rect">
            <a:avLst/>
          </a:prstGeom>
        </p:spPr>
        <p:txBody>
          <a:bodyPr wrap="square">
            <a:spAutoFit/>
          </a:bodyPr>
          <a:lstStyle/>
          <a:p>
            <a:pPr lvl="0" algn="ctr" eaLnBrk="0" fontAlgn="base" hangingPunct="0">
              <a:spcBef>
                <a:spcPct val="0"/>
              </a:spcBef>
              <a:spcAft>
                <a:spcPct val="0"/>
              </a:spcAft>
            </a:pPr>
            <a:r>
              <a:rPr lang="en-US" b="1" dirty="0">
                <a:latin typeface="Calibri" pitchFamily="34" charset="0"/>
                <a:ea typeface="Droid Sans Fallback"/>
                <a:cs typeface="Calibri" pitchFamily="34" charset="0"/>
              </a:rPr>
              <a:t>FACULTY OF ENGINEERING &amp; COMPUTING SCIENCES</a:t>
            </a:r>
            <a:endParaRPr lang="en-US" sz="700" dirty="0">
              <a:latin typeface="Arial" pitchFamily="34" charset="0"/>
              <a:cs typeface="Arial" pitchFamily="34" charset="0"/>
            </a:endParaRPr>
          </a:p>
          <a:p>
            <a:pPr lvl="0" algn="ctr" eaLnBrk="0" fontAlgn="base" hangingPunct="0">
              <a:spcBef>
                <a:spcPct val="0"/>
              </a:spcBef>
              <a:spcAft>
                <a:spcPct val="0"/>
              </a:spcAft>
            </a:pPr>
            <a:r>
              <a:rPr lang="en-US" b="1" dirty="0">
                <a:latin typeface="Calibri" pitchFamily="34" charset="0"/>
                <a:ea typeface="Droid Sans Fallback"/>
                <a:cs typeface="Calibri" pitchFamily="34" charset="0"/>
              </a:rPr>
              <a:t>TEERTHANKER MAHAVEER UNIVERSITY, MORADABAD</a:t>
            </a:r>
            <a:endParaRPr lang="en-US" b="1" dirty="0">
              <a:latin typeface="Arial" pitchFamily="34" charset="0"/>
              <a:ea typeface="Droid Sans Fallback"/>
              <a:cs typeface="Calibri" pitchFamily="34" charset="0"/>
            </a:endParaRPr>
          </a:p>
        </p:txBody>
      </p:sp>
      <p:pic>
        <p:nvPicPr>
          <p:cNvPr id="7"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1301" y="4854798"/>
            <a:ext cx="1204101" cy="10857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081301" y="3181144"/>
            <a:ext cx="4572000" cy="646331"/>
          </a:xfrm>
          <a:prstGeom prst="rect">
            <a:avLst/>
          </a:prstGeom>
        </p:spPr>
        <p:txBody>
          <a:bodyPr>
            <a:spAutoFit/>
          </a:bodyPr>
          <a:lstStyle/>
          <a:p>
            <a:pPr lvl="0" algn="ctr" eaLnBrk="0" fontAlgn="base" hangingPunct="0">
              <a:spcBef>
                <a:spcPct val="0"/>
              </a:spcBef>
              <a:spcAft>
                <a:spcPct val="0"/>
              </a:spcAft>
            </a:pPr>
            <a:r>
              <a:rPr lang="en-US" dirty="0">
                <a:solidFill>
                  <a:srgbClr val="0033CC"/>
                </a:solidFill>
                <a:latin typeface="Calibri" pitchFamily="34" charset="0"/>
                <a:ea typeface="Droid Sans Fallback"/>
                <a:cs typeface="Times New Roman" pitchFamily="18" charset="0"/>
              </a:rPr>
              <a:t>Manas Chauhan (TCA2166012)</a:t>
            </a:r>
            <a:endParaRPr lang="en-US" dirty="0">
              <a:solidFill>
                <a:srgbClr val="0033CC"/>
              </a:solidFill>
              <a:latin typeface="Arial" pitchFamily="34" charset="0"/>
              <a:cs typeface="Arial" pitchFamily="34" charset="0"/>
            </a:endParaRPr>
          </a:p>
          <a:p>
            <a:pPr lvl="0" algn="ctr" eaLnBrk="0" fontAlgn="base" hangingPunct="0">
              <a:spcBef>
                <a:spcPct val="0"/>
              </a:spcBef>
              <a:spcAft>
                <a:spcPct val="0"/>
              </a:spcAft>
            </a:pPr>
            <a:r>
              <a:rPr lang="en-US" dirty="0">
                <a:solidFill>
                  <a:srgbClr val="0033CC"/>
                </a:solidFill>
                <a:latin typeface="Calibri" pitchFamily="34" charset="0"/>
                <a:ea typeface="Droid Sans Fallback"/>
                <a:cs typeface="Times New Roman" pitchFamily="18" charset="0"/>
              </a:rPr>
              <a:t>     Bhupendra    (TCA2166010)</a:t>
            </a:r>
            <a:endParaRPr lang="en-US" dirty="0">
              <a:solidFill>
                <a:srgbClr val="0033CC"/>
              </a:solidFill>
              <a:latin typeface="Arial" pitchFamily="34" charset="0"/>
              <a:cs typeface="Arial" pitchFamily="34" charset="0"/>
            </a:endParaRPr>
          </a:p>
        </p:txBody>
      </p:sp>
      <p:sp>
        <p:nvSpPr>
          <p:cNvPr id="9" name="Rectangle 8"/>
          <p:cNvSpPr/>
          <p:nvPr/>
        </p:nvSpPr>
        <p:spPr>
          <a:xfrm>
            <a:off x="183733" y="3198719"/>
            <a:ext cx="3740195" cy="646331"/>
          </a:xfrm>
          <a:prstGeom prst="rect">
            <a:avLst/>
          </a:prstGeom>
        </p:spPr>
        <p:txBody>
          <a:bodyPr wrap="square">
            <a:spAutoFit/>
          </a:bodyPr>
          <a:lstStyle/>
          <a:p>
            <a:pPr lvl="0" algn="ctr" eaLnBrk="0" fontAlgn="base" hangingPunct="0">
              <a:spcBef>
                <a:spcPct val="0"/>
              </a:spcBef>
              <a:spcAft>
                <a:spcPct val="0"/>
              </a:spcAft>
            </a:pPr>
            <a:r>
              <a:rPr lang="en-US" b="1" dirty="0">
                <a:solidFill>
                  <a:srgbClr val="0033CC"/>
                </a:solidFill>
                <a:latin typeface="Calibri" pitchFamily="34" charset="0"/>
                <a:ea typeface="Droid Sans Fallback"/>
                <a:cs typeface="Times New Roman" pitchFamily="18" charset="0"/>
              </a:rPr>
              <a:t>Project Guide:</a:t>
            </a:r>
          </a:p>
          <a:p>
            <a:pPr lvl="0" algn="ctr" eaLnBrk="0" fontAlgn="base" hangingPunct="0">
              <a:spcBef>
                <a:spcPct val="0"/>
              </a:spcBef>
              <a:spcAft>
                <a:spcPct val="0"/>
              </a:spcAft>
            </a:pPr>
            <a:r>
              <a:rPr lang="en-US" dirty="0">
                <a:solidFill>
                  <a:srgbClr val="0033CC"/>
                </a:solidFill>
                <a:latin typeface="Arial" pitchFamily="34" charset="0"/>
                <a:cs typeface="Arial" pitchFamily="34" charset="0"/>
              </a:rPr>
              <a:t>Shailendra Pal</a:t>
            </a:r>
          </a:p>
        </p:txBody>
      </p:sp>
      <p:sp>
        <p:nvSpPr>
          <p:cNvPr id="10" name="Rectangle 9"/>
          <p:cNvSpPr/>
          <p:nvPr/>
        </p:nvSpPr>
        <p:spPr>
          <a:xfrm>
            <a:off x="611559" y="1863247"/>
            <a:ext cx="8041741" cy="707886"/>
          </a:xfrm>
          <a:prstGeom prst="rect">
            <a:avLst/>
          </a:prstGeom>
        </p:spPr>
        <p:txBody>
          <a:bodyPr wrap="square">
            <a:spAutoFit/>
          </a:bodyPr>
          <a:lstStyle/>
          <a:p>
            <a:pPr lvl="0" algn="ctr" eaLnBrk="0" fontAlgn="base" hangingPunct="0">
              <a:spcBef>
                <a:spcPct val="0"/>
              </a:spcBef>
              <a:spcAft>
                <a:spcPct val="0"/>
              </a:spcAft>
            </a:pPr>
            <a:r>
              <a:rPr lang="en-US" sz="2000" b="1" dirty="0">
                <a:latin typeface="Calibri" pitchFamily="34" charset="0"/>
                <a:ea typeface="Droid Sans Fallback"/>
                <a:cs typeface="Times New Roman" pitchFamily="18" charset="0"/>
              </a:rPr>
              <a:t>Industrial Training Seminar(IDS553)</a:t>
            </a:r>
            <a:endParaRPr lang="en-US" sz="2000" b="1" dirty="0">
              <a:latin typeface="Arial" pitchFamily="34" charset="0"/>
              <a:cs typeface="Arial" pitchFamily="34" charset="0"/>
            </a:endParaRPr>
          </a:p>
          <a:p>
            <a:pPr lvl="0" algn="ctr" eaLnBrk="0" fontAlgn="base" hangingPunct="0">
              <a:spcBef>
                <a:spcPct val="0"/>
              </a:spcBef>
              <a:spcAft>
                <a:spcPct val="0"/>
              </a:spcAft>
            </a:pPr>
            <a:r>
              <a:rPr lang="en-US" sz="2000" b="1" dirty="0" err="1">
                <a:solidFill>
                  <a:srgbClr val="FF0000"/>
                </a:solidFill>
                <a:latin typeface="Calibri" pitchFamily="34" charset="0"/>
                <a:ea typeface="Droid Sans Fallback"/>
                <a:cs typeface="Times New Roman" pitchFamily="18" charset="0"/>
              </a:rPr>
              <a:t>B.Tech</a:t>
            </a:r>
            <a:r>
              <a:rPr lang="en-US" sz="2000" b="1" dirty="0">
                <a:solidFill>
                  <a:srgbClr val="FF0000"/>
                </a:solidFill>
                <a:latin typeface="Calibri" pitchFamily="34" charset="0"/>
                <a:ea typeface="Droid Sans Fallback"/>
                <a:cs typeface="Times New Roman" pitchFamily="18" charset="0"/>
              </a:rPr>
              <a:t>[Computer Science With Specialization In Data Science (I-Nurture)]</a:t>
            </a:r>
            <a:endParaRPr lang="en-US" sz="2000"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644287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t>
            </a:r>
          </a:p>
        </p:txBody>
      </p:sp>
      <p:sp>
        <p:nvSpPr>
          <p:cNvPr id="5" name="Content Placeholder 4"/>
          <p:cNvSpPr>
            <a:spLocks noGrp="1"/>
          </p:cNvSpPr>
          <p:nvPr>
            <p:ph idx="1"/>
          </p:nvPr>
        </p:nvSpPr>
        <p:spPr>
          <a:xfrm>
            <a:off x="0" y="914400"/>
            <a:ext cx="9144000" cy="5250904"/>
          </a:xfrm>
        </p:spPr>
        <p:txBody>
          <a:bodyPr>
            <a:normAutofit fontScale="32500" lnSpcReduction="20000"/>
          </a:bodyPr>
          <a:lstStyle/>
          <a:p>
            <a:r>
              <a:rPr lang="en-US" sz="5500" b="1" dirty="0"/>
              <a:t>Improved Quality Control</a:t>
            </a:r>
            <a:r>
              <a:rPr lang="en-US" sz="4900" dirty="0"/>
              <a:t>:   Machine learning models can analyze a wide range of wine attributes, including chemical composition and sensory characteristics. This enables better quality control during the production process, ensuring that wines meet or exceed desired quality standards.</a:t>
            </a:r>
          </a:p>
          <a:p>
            <a:r>
              <a:rPr lang="en-US" sz="4900" dirty="0"/>
              <a:t> </a:t>
            </a:r>
            <a:r>
              <a:rPr lang="en-US" sz="5500" b="1" dirty="0"/>
              <a:t>Data-Driven Decision-Making</a:t>
            </a:r>
            <a:r>
              <a:rPr lang="en-US" sz="4900" dirty="0"/>
              <a:t>: Machine learning allows winemakers to make informed decisions based on data analysis. By leveraging predictive models, winemakers can identify key factors influencing wine quality, leading to more precise adjustments in production processes.</a:t>
            </a:r>
          </a:p>
          <a:p>
            <a:r>
              <a:rPr lang="en-US" sz="5500" b="1" dirty="0"/>
              <a:t> Consistency in Production</a:t>
            </a:r>
            <a:r>
              <a:rPr lang="en-US" sz="4900" dirty="0"/>
              <a:t>: Predictive models can contribute to the consistency of wine production. By identifying optimal conditions and characteristics associated with high-quality wines, winemakers can strive for consistency in flavor profiles and overall quality across different batches.</a:t>
            </a:r>
          </a:p>
          <a:p>
            <a:r>
              <a:rPr lang="en-US" sz="4900" dirty="0"/>
              <a:t> </a:t>
            </a:r>
            <a:r>
              <a:rPr lang="en-US" sz="5500" b="1" dirty="0"/>
              <a:t>Time and Cost Efficiency</a:t>
            </a:r>
            <a:r>
              <a:rPr lang="en-US" sz="4900" dirty="0"/>
              <a:t>: Machine learning models can automate and streamline various aspects of quality assessment. This leads to time and cost savings compared to traditional manual methods, where extensive sensory evaluations or lab tests might be required. Early </a:t>
            </a:r>
          </a:p>
          <a:p>
            <a:r>
              <a:rPr lang="en-US" sz="5500" b="1" dirty="0"/>
              <a:t>Detection of Issues</a:t>
            </a:r>
            <a:r>
              <a:rPr lang="en-US" sz="4900" dirty="0"/>
              <a:t>: Predictive models can detect potential issues or deviations in the production process early on. By analyzing historical data and real-time inputs, the system can provide warnings or alerts, allowing winemakers to address problems before they impact the final product. </a:t>
            </a:r>
          </a:p>
          <a:p>
            <a:r>
              <a:rPr lang="en-US" sz="5500" b="1" dirty="0"/>
              <a:t>Optimized Production Processes</a:t>
            </a:r>
            <a:r>
              <a:rPr lang="en-US" sz="4900" dirty="0"/>
              <a:t>: Machine learning models can reveal complex relationships between different variables affecting wine quality. This insight can be used to optimize production processes, from grape cultivation and harvesting to fermentation and aging, leading to improved overall efficiency</a:t>
            </a:r>
            <a:r>
              <a:rPr lang="en-US" dirty="0"/>
              <a:t>.</a:t>
            </a:r>
          </a:p>
          <a:p>
            <a:pPr marL="0" indent="0">
              <a:buNone/>
            </a:pPr>
            <a:r>
              <a:rPr lang="en-US" sz="9800" b="1" dirty="0"/>
              <a:t>.</a:t>
            </a:r>
            <a:r>
              <a:rPr lang="en-US" sz="4900" dirty="0"/>
              <a:t>    </a:t>
            </a:r>
            <a:r>
              <a:rPr lang="en-US" sz="5500" b="1" dirty="0"/>
              <a:t>Waste Reduction</a:t>
            </a:r>
            <a:r>
              <a:rPr lang="en-US" sz="4900" dirty="0"/>
              <a:t>:  Optimizing production processes through machine learning can lead to reduced             waste. By preventing quality issues or deviations early in the process, winemakers can avoid discarding batches that do not meet quality standards</a:t>
            </a:r>
            <a:endParaRPr lang="en-IN" sz="4900" dirty="0"/>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10</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Advantage of The Project</a:t>
            </a:r>
            <a:endParaRPr lang="en-US" b="1" dirty="0">
              <a:solidFill>
                <a:schemeClr val="bg1"/>
              </a:solidFill>
              <a:latin typeface="Calibri" pitchFamily="34" charset="0"/>
              <a:ea typeface="ＭＳ Ｐゴシック" pitchFamily="-28" charset="-128"/>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10</a:t>
            </a:fld>
            <a:endParaRPr lang="en-IN" dirty="0">
              <a:solidFill>
                <a:schemeClr val="bg1"/>
              </a:solidFill>
            </a:endParaRPr>
          </a:p>
        </p:txBody>
      </p:sp>
      <p:sp>
        <p:nvSpPr>
          <p:cNvPr id="10" name="TextBox 9"/>
          <p:cNvSpPr txBox="1"/>
          <p:nvPr/>
        </p:nvSpPr>
        <p:spPr>
          <a:xfrm>
            <a:off x="683568" y="6262010"/>
            <a:ext cx="8318559" cy="338554"/>
          </a:xfrm>
          <a:prstGeom prst="rect">
            <a:avLst/>
          </a:prstGeom>
          <a:noFill/>
        </p:spPr>
        <p:txBody>
          <a:bodyPr wrap="none" rtlCol="0">
            <a:spAutoFit/>
          </a:bodyPr>
          <a:lstStyle/>
          <a:p>
            <a:r>
              <a:rPr lang="en-IN" sz="1600" b="1" i="1" dirty="0">
                <a:solidFill>
                  <a:srgbClr val="FFFF00"/>
                </a:solidFill>
              </a:rPr>
              <a:t>Guidelines: </a:t>
            </a:r>
            <a:r>
              <a:rPr lang="en-US" sz="1600" b="1" i="1" dirty="0">
                <a:solidFill>
                  <a:srgbClr val="FFFF00"/>
                </a:solidFill>
              </a:rPr>
              <a:t> Mention advantage from this project, the audience/ users who will get benefitted</a:t>
            </a:r>
            <a:endParaRPr lang="en-IN" sz="1600" b="1" i="1" dirty="0">
              <a:solidFill>
                <a:srgbClr val="FFFF00"/>
              </a:solidFill>
            </a:endParaRPr>
          </a:p>
        </p:txBody>
      </p:sp>
      <p:sp>
        <p:nvSpPr>
          <p:cNvPr id="12" name="TextBox 11"/>
          <p:cNvSpPr txBox="1"/>
          <p:nvPr/>
        </p:nvSpPr>
        <p:spPr>
          <a:xfrm>
            <a:off x="7275276" y="6569440"/>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58564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914400"/>
            <a:ext cx="9144000" cy="5250904"/>
          </a:xfrm>
        </p:spPr>
        <p:txBody>
          <a:bodyPr>
            <a:normAutofit/>
          </a:bodyPr>
          <a:lstStyle/>
          <a:p>
            <a:r>
              <a:rPr lang="en-IN" dirty="0">
                <a:hlinkClick r:id="rId3"/>
              </a:rPr>
              <a:t>www.Kaggle.com</a:t>
            </a:r>
            <a:endParaRPr lang="en-IN" dirty="0"/>
          </a:p>
          <a:p>
            <a:r>
              <a:rPr lang="en-IN" dirty="0">
                <a:hlinkClick r:id="rId4"/>
              </a:rPr>
              <a:t>www.google.com</a:t>
            </a:r>
            <a:endParaRPr lang="en-IN" dirty="0"/>
          </a:p>
          <a:p>
            <a:pPr marL="0" indent="0">
              <a:buNone/>
            </a:pPr>
            <a:endParaRPr lang="en-IN" dirty="0"/>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11</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References, if any</a:t>
            </a:r>
            <a:endParaRPr lang="en-US" b="1" dirty="0">
              <a:solidFill>
                <a:schemeClr val="bg1"/>
              </a:solidFill>
              <a:latin typeface="Calibri" pitchFamily="34" charset="0"/>
              <a:ea typeface="ＭＳ Ｐゴシック" pitchFamily="-28" charset="-128"/>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11</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585641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70268-4D2B-C037-3F4E-B0F35741D3A0}"/>
              </a:ext>
            </a:extLst>
          </p:cNvPr>
          <p:cNvSpPr>
            <a:spLocks noGrp="1"/>
          </p:cNvSpPr>
          <p:nvPr>
            <p:ph type="sldNum" sz="quarter" idx="12"/>
          </p:nvPr>
        </p:nvSpPr>
        <p:spPr/>
        <p:txBody>
          <a:bodyPr/>
          <a:lstStyle/>
          <a:p>
            <a:fld id="{08FC1071-F2DF-4CA9-AA63-FF97A16BD739}" type="slidenum">
              <a:rPr lang="en-IN" smtClean="0"/>
              <a:t>12</a:t>
            </a:fld>
            <a:endParaRPr lang="en-IN"/>
          </a:p>
        </p:txBody>
      </p:sp>
      <p:pic>
        <p:nvPicPr>
          <p:cNvPr id="6" name="Picture 5">
            <a:extLst>
              <a:ext uri="{FF2B5EF4-FFF2-40B4-BE49-F238E27FC236}">
                <a16:creationId xmlns:a16="http://schemas.microsoft.com/office/drawing/2014/main" id="{B9DEFEBA-DEE2-9DB6-F553-D53749449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908720"/>
            <a:ext cx="3600400" cy="5040560"/>
          </a:xfrm>
          <a:prstGeom prst="rect">
            <a:avLst/>
          </a:prstGeom>
        </p:spPr>
      </p:pic>
    </p:spTree>
    <p:extLst>
      <p:ext uri="{BB962C8B-B14F-4D97-AF65-F5344CB8AC3E}">
        <p14:creationId xmlns:p14="http://schemas.microsoft.com/office/powerpoint/2010/main" val="270131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0E62A7-CF76-1197-4B4C-B0CC390A7651}"/>
              </a:ext>
            </a:extLst>
          </p:cNvPr>
          <p:cNvSpPr>
            <a:spLocks noGrp="1"/>
          </p:cNvSpPr>
          <p:nvPr>
            <p:ph type="sldNum" sz="quarter" idx="12"/>
          </p:nvPr>
        </p:nvSpPr>
        <p:spPr/>
        <p:txBody>
          <a:bodyPr/>
          <a:lstStyle/>
          <a:p>
            <a:fld id="{08FC1071-F2DF-4CA9-AA63-FF97A16BD739}" type="slidenum">
              <a:rPr lang="en-IN" smtClean="0"/>
              <a:t>13</a:t>
            </a:fld>
            <a:endParaRPr lang="en-IN"/>
          </a:p>
        </p:txBody>
      </p:sp>
      <p:pic>
        <p:nvPicPr>
          <p:cNvPr id="4" name="Picture 3">
            <a:extLst>
              <a:ext uri="{FF2B5EF4-FFF2-40B4-BE49-F238E27FC236}">
                <a16:creationId xmlns:a16="http://schemas.microsoft.com/office/drawing/2014/main" id="{2073AE8D-DE00-AD36-7C03-27A42B464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62046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2</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2400" b="1">
                <a:solidFill>
                  <a:schemeClr val="bg1"/>
                </a:solidFill>
                <a:latin typeface="Calibri" pitchFamily="34" charset="0"/>
                <a:ea typeface="ＭＳ Ｐゴシック" pitchFamily="-28" charset="-128"/>
              </a:defRPr>
            </a:lvl1pPr>
          </a:lstStyle>
          <a:p>
            <a:r>
              <a:rPr lang="en-US" dirty="0"/>
              <a:t>Team Details</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2</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1.0</a:t>
            </a:r>
          </a:p>
        </p:txBody>
      </p:sp>
      <p:graphicFrame>
        <p:nvGraphicFramePr>
          <p:cNvPr id="6" name="Table 5"/>
          <p:cNvGraphicFramePr>
            <a:graphicFrameLocks noGrp="1"/>
          </p:cNvGraphicFramePr>
          <p:nvPr>
            <p:extLst>
              <p:ext uri="{D42A27DB-BD31-4B8C-83A1-F6EECF244321}">
                <p14:modId xmlns:p14="http://schemas.microsoft.com/office/powerpoint/2010/main" val="3003843937"/>
              </p:ext>
            </p:extLst>
          </p:nvPr>
        </p:nvGraphicFramePr>
        <p:xfrm>
          <a:off x="386882" y="1372628"/>
          <a:ext cx="8361582" cy="1497291"/>
        </p:xfrm>
        <a:graphic>
          <a:graphicData uri="http://schemas.openxmlformats.org/drawingml/2006/table">
            <a:tbl>
              <a:tblPr firstRow="1" firstCol="1" bandRow="1">
                <a:tableStyleId>{E8B1032C-EA38-4F05-BA0D-38AFFFC7BED3}</a:tableStyleId>
              </a:tblPr>
              <a:tblGrid>
                <a:gridCol w="5877119">
                  <a:extLst>
                    <a:ext uri="{9D8B030D-6E8A-4147-A177-3AD203B41FA5}">
                      <a16:colId xmlns:a16="http://schemas.microsoft.com/office/drawing/2014/main" val="3341467042"/>
                    </a:ext>
                  </a:extLst>
                </a:gridCol>
                <a:gridCol w="2484463">
                  <a:extLst>
                    <a:ext uri="{9D8B030D-6E8A-4147-A177-3AD203B41FA5}">
                      <a16:colId xmlns:a16="http://schemas.microsoft.com/office/drawing/2014/main" val="4186870229"/>
                    </a:ext>
                  </a:extLst>
                </a:gridCol>
              </a:tblGrid>
              <a:tr h="512982">
                <a:tc>
                  <a:txBody>
                    <a:bodyPr/>
                    <a:lstStyle/>
                    <a:p>
                      <a:pPr algn="ctr">
                        <a:lnSpc>
                          <a:spcPct val="106000"/>
                        </a:lnSpc>
                        <a:spcAft>
                          <a:spcPts val="0"/>
                        </a:spcAft>
                      </a:pPr>
                      <a:r>
                        <a:rPr lang="en-US" sz="2000" dirty="0">
                          <a:effectLst/>
                        </a:rPr>
                        <a:t>Student Name</a:t>
                      </a:r>
                      <a:endParaRPr lang="en-IN" sz="1800" dirty="0">
                        <a:effectLst/>
                        <a:latin typeface="Calibri" panose="020F0502020204030204" pitchFamily="34" charset="0"/>
                        <a:ea typeface="Droid Sans Fallback"/>
                      </a:endParaRPr>
                    </a:p>
                  </a:txBody>
                  <a:tcPr marL="68580" marR="68580" marT="0" marB="0"/>
                </a:tc>
                <a:tc>
                  <a:txBody>
                    <a:bodyPr/>
                    <a:lstStyle/>
                    <a:p>
                      <a:pPr algn="ctr">
                        <a:lnSpc>
                          <a:spcPct val="106000"/>
                        </a:lnSpc>
                        <a:spcAft>
                          <a:spcPts val="0"/>
                        </a:spcAft>
                      </a:pPr>
                      <a:r>
                        <a:rPr lang="en-US" sz="2000" dirty="0">
                          <a:effectLst/>
                        </a:rPr>
                        <a:t>Role</a:t>
                      </a:r>
                      <a:endParaRPr lang="en-IN" sz="1800" dirty="0">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1876531479"/>
                  </a:ext>
                </a:extLst>
              </a:tr>
              <a:tr h="427413">
                <a:tc>
                  <a:txBody>
                    <a:bodyPr/>
                    <a:lstStyle/>
                    <a:p>
                      <a:pPr>
                        <a:lnSpc>
                          <a:spcPct val="106000"/>
                        </a:lnSpc>
                        <a:spcAft>
                          <a:spcPts val="800"/>
                        </a:spcAft>
                      </a:pPr>
                      <a:r>
                        <a:rPr lang="en-US" sz="1800" dirty="0">
                          <a:effectLst/>
                        </a:rPr>
                        <a:t> Manas Chauhan</a:t>
                      </a:r>
                      <a:endParaRPr lang="en-IN" sz="1800" dirty="0">
                        <a:effectLst/>
                        <a:latin typeface="Calibri" panose="020F0502020204030204" pitchFamily="34" charset="0"/>
                        <a:ea typeface="Droid Sans Fallback"/>
                      </a:endParaRPr>
                    </a:p>
                  </a:txBody>
                  <a:tcPr marL="68580" marR="68580" marT="0" marB="0"/>
                </a:tc>
                <a:tc>
                  <a:txBody>
                    <a:bodyPr/>
                    <a:lstStyle/>
                    <a:p>
                      <a:pPr>
                        <a:lnSpc>
                          <a:spcPct val="106000"/>
                        </a:lnSpc>
                        <a:spcAft>
                          <a:spcPts val="800"/>
                        </a:spcAft>
                      </a:pPr>
                      <a:r>
                        <a:rPr lang="en-US" sz="1800" dirty="0">
                          <a:effectLst/>
                        </a:rPr>
                        <a:t>Developer, Testing etc.</a:t>
                      </a:r>
                      <a:endParaRPr lang="en-IN" sz="1800" dirty="0">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3895163912"/>
                  </a:ext>
                </a:extLst>
              </a:tr>
              <a:tr h="250955">
                <a:tc>
                  <a:txBody>
                    <a:bodyPr/>
                    <a:lstStyle/>
                    <a:p>
                      <a:pPr>
                        <a:lnSpc>
                          <a:spcPct val="106000"/>
                        </a:lnSpc>
                        <a:spcAft>
                          <a:spcPts val="800"/>
                        </a:spcAft>
                      </a:pPr>
                      <a:r>
                        <a:rPr lang="en-US" sz="1800" dirty="0">
                          <a:effectLst/>
                        </a:rPr>
                        <a:t> Bhupendra</a:t>
                      </a:r>
                      <a:endParaRPr lang="en-IN" sz="1800" dirty="0">
                        <a:effectLst/>
                        <a:latin typeface="Calibri" panose="020F0502020204030204" pitchFamily="34" charset="0"/>
                        <a:ea typeface="Droid Sans Fallback"/>
                      </a:endParaRPr>
                    </a:p>
                  </a:txBody>
                  <a:tcPr marL="68580" marR="68580" marT="0" marB="0"/>
                </a:tc>
                <a:tc>
                  <a:txBody>
                    <a:bodyPr/>
                    <a:lstStyle/>
                    <a:p>
                      <a:pPr marL="0" marR="0" lvl="0" indent="0" algn="l" defTabSz="914400" rtl="0" eaLnBrk="1" fontAlgn="auto" latinLnBrk="0" hangingPunct="1">
                        <a:lnSpc>
                          <a:spcPct val="106000"/>
                        </a:lnSpc>
                        <a:spcBef>
                          <a:spcPts val="0"/>
                        </a:spcBef>
                        <a:spcAft>
                          <a:spcPts val="800"/>
                        </a:spcAft>
                        <a:buClrTx/>
                        <a:buSzTx/>
                        <a:buFontTx/>
                        <a:buNone/>
                        <a:tabLst/>
                        <a:defRPr/>
                      </a:pPr>
                      <a:r>
                        <a:rPr lang="en-US" sz="1800" dirty="0">
                          <a:effectLst/>
                        </a:rPr>
                        <a:t>Developer, Testing </a:t>
                      </a:r>
                      <a:r>
                        <a:rPr lang="en-US" sz="1800">
                          <a:effectLst/>
                        </a:rPr>
                        <a:t>etc.</a:t>
                      </a:r>
                      <a:endParaRPr lang="en-IN" sz="1800">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4000564458"/>
                  </a:ext>
                </a:extLst>
              </a:tr>
              <a:tr h="250955">
                <a:tc>
                  <a:txBody>
                    <a:bodyPr/>
                    <a:lstStyle/>
                    <a:p>
                      <a:pPr>
                        <a:lnSpc>
                          <a:spcPct val="106000"/>
                        </a:lnSpc>
                        <a:spcAft>
                          <a:spcPts val="800"/>
                        </a:spcAft>
                      </a:pPr>
                      <a:r>
                        <a:rPr lang="en-US" sz="1800">
                          <a:effectLst/>
                        </a:rPr>
                        <a:t> </a:t>
                      </a:r>
                      <a:endParaRPr lang="en-IN" sz="1800">
                        <a:effectLst/>
                        <a:latin typeface="Calibri" panose="020F0502020204030204" pitchFamily="34" charset="0"/>
                        <a:ea typeface="Droid Sans Fallback"/>
                      </a:endParaRPr>
                    </a:p>
                  </a:txBody>
                  <a:tcPr marL="68580" marR="68580" marT="0" marB="0"/>
                </a:tc>
                <a:tc>
                  <a:txBody>
                    <a:bodyPr/>
                    <a:lstStyle/>
                    <a:p>
                      <a:pPr>
                        <a:lnSpc>
                          <a:spcPct val="106000"/>
                        </a:lnSpc>
                        <a:spcAft>
                          <a:spcPts val="800"/>
                        </a:spcAft>
                      </a:pPr>
                      <a:r>
                        <a:rPr lang="en-US" sz="1800" dirty="0">
                          <a:effectLst/>
                        </a:rPr>
                        <a:t> </a:t>
                      </a:r>
                      <a:endParaRPr lang="en-IN" sz="1800" dirty="0">
                        <a:effectLst/>
                        <a:latin typeface="Calibri" panose="020F0502020204030204" pitchFamily="34" charset="0"/>
                        <a:ea typeface="Droid Sans Fallback"/>
                      </a:endParaRPr>
                    </a:p>
                  </a:txBody>
                  <a:tcPr marL="68580" marR="68580" marT="0" marB="0"/>
                </a:tc>
                <a:extLst>
                  <a:ext uri="{0D108BD9-81ED-4DB2-BD59-A6C34878D82A}">
                    <a16:rowId xmlns:a16="http://schemas.microsoft.com/office/drawing/2014/main" val="389848289"/>
                  </a:ext>
                </a:extLst>
              </a:tr>
            </a:tbl>
          </a:graphicData>
        </a:graphic>
      </p:graphicFrame>
    </p:spTree>
    <p:extLst>
      <p:ext uri="{BB962C8B-B14F-4D97-AF65-F5344CB8AC3E}">
        <p14:creationId xmlns:p14="http://schemas.microsoft.com/office/powerpoint/2010/main" val="113471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914400"/>
            <a:ext cx="9144000" cy="5250904"/>
          </a:xfrm>
        </p:spPr>
        <p:txBody>
          <a:bodyPr>
            <a:normAutofit/>
          </a:bodyPr>
          <a:lstStyle/>
          <a:p>
            <a:r>
              <a:rPr lang="en-US" b="0" i="0" dirty="0">
                <a:effectLst/>
              </a:rPr>
              <a:t>Welcome to the captivating world of "Wine Quality Prediction," where data and vines intertwine to reveal the secrets behind the allure of fine wines.</a:t>
            </a:r>
          </a:p>
          <a:p>
            <a:r>
              <a:rPr lang="en-US" b="0" i="0" dirty="0">
                <a:effectLst/>
              </a:rPr>
              <a:t>In this project, we delve into the complexities of acidity, sweetness, and alcohol content like variables , utilizing the Kaggle Wine Quality dataset as our compass. Our goal is clear</a:t>
            </a:r>
            <a:r>
              <a:rPr lang="en-US" dirty="0"/>
              <a:t> , </a:t>
            </a:r>
            <a:r>
              <a:rPr lang="en-US" b="0" i="0" dirty="0">
                <a:effectLst/>
              </a:rPr>
              <a:t>to employ machine learning process to forecast and unveil the potential quality of wines based on these inherent characteristics.</a:t>
            </a:r>
            <a:endParaRPr lang="en-IN" dirty="0"/>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3</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2400" b="1">
                <a:solidFill>
                  <a:schemeClr val="bg1"/>
                </a:solidFill>
                <a:latin typeface="Calibri" pitchFamily="34" charset="0"/>
                <a:ea typeface="ＭＳ Ｐゴシック" pitchFamily="-28" charset="-128"/>
              </a:defRPr>
            </a:lvl1pPr>
          </a:lstStyle>
          <a:p>
            <a:r>
              <a:rPr lang="en-US" dirty="0"/>
              <a:t>Project Brief</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3</a:t>
            </a:fld>
            <a:endParaRPr lang="en-IN" dirty="0">
              <a:solidFill>
                <a:schemeClr val="bg1"/>
              </a:solidFill>
            </a:endParaRPr>
          </a:p>
        </p:txBody>
      </p:sp>
      <p:sp>
        <p:nvSpPr>
          <p:cNvPr id="4" name="TextBox 3"/>
          <p:cNvSpPr txBox="1"/>
          <p:nvPr/>
        </p:nvSpPr>
        <p:spPr>
          <a:xfrm>
            <a:off x="1547664" y="6298600"/>
            <a:ext cx="6188489" cy="338554"/>
          </a:xfrm>
          <a:prstGeom prst="rect">
            <a:avLst/>
          </a:prstGeom>
          <a:noFill/>
        </p:spPr>
        <p:txBody>
          <a:bodyPr wrap="none" rtlCol="0">
            <a:spAutoFit/>
          </a:bodyPr>
          <a:lstStyle/>
          <a:p>
            <a:r>
              <a:rPr lang="en-IN" sz="1600" b="1" i="1" dirty="0">
                <a:solidFill>
                  <a:srgbClr val="FFFF00"/>
                </a:solidFill>
              </a:rPr>
              <a:t>Guidelines: Mention brief about the project and it’s functions/ modules</a:t>
            </a: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1809597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803547"/>
            <a:ext cx="9144000" cy="5360945"/>
          </a:xfrm>
        </p:spPr>
        <p:txBody>
          <a:bodyPr>
            <a:noAutofit/>
          </a:bodyPr>
          <a:lstStyle/>
          <a:p>
            <a:pPr marL="0" indent="0">
              <a:buNone/>
            </a:pPr>
            <a:r>
              <a:rPr lang="en-IN" sz="3200" b="1" i="0" dirty="0">
                <a:effectLst/>
                <a:latin typeface="+mj-lt"/>
              </a:rPr>
              <a:t>Methodologies:</a:t>
            </a:r>
          </a:p>
          <a:p>
            <a:pPr marL="0" indent="0">
              <a:buNone/>
            </a:pPr>
            <a:r>
              <a:rPr lang="en-US" sz="1700" dirty="0"/>
              <a:t>1) Data Exploration and Preprocessing:</a:t>
            </a:r>
          </a:p>
          <a:p>
            <a:pPr marL="0" indent="0">
              <a:buNone/>
            </a:pPr>
            <a:r>
              <a:rPr lang="en-US" sz="1700" dirty="0"/>
              <a:t>            Explore and understand the Kaggle Wine Quality dataset.</a:t>
            </a:r>
          </a:p>
          <a:p>
            <a:pPr marL="0" indent="0">
              <a:buNone/>
            </a:pPr>
            <a:r>
              <a:rPr lang="en-US" sz="1700" dirty="0"/>
              <a:t>            Handle missing values, outliers, and ensure data cleanliness.</a:t>
            </a:r>
          </a:p>
          <a:p>
            <a:pPr marL="0" indent="0">
              <a:buNone/>
            </a:pPr>
            <a:r>
              <a:rPr lang="en-US" sz="1700" dirty="0"/>
              <a:t>            Visualize data distribution and correlations.</a:t>
            </a:r>
          </a:p>
          <a:p>
            <a:pPr marL="0" indent="0">
              <a:buNone/>
            </a:pPr>
            <a:r>
              <a:rPr lang="en-US" sz="1700" dirty="0"/>
              <a:t>2) Feature Engineering:</a:t>
            </a:r>
          </a:p>
          <a:p>
            <a:pPr marL="0" indent="0">
              <a:buNone/>
            </a:pPr>
            <a:r>
              <a:rPr lang="en-US" sz="1700" dirty="0"/>
              <a:t>             Identify and create relevant features that can enhance model performance.</a:t>
            </a:r>
          </a:p>
          <a:p>
            <a:pPr marL="0" indent="0">
              <a:buNone/>
            </a:pPr>
            <a:r>
              <a:rPr lang="en-US" sz="1700" dirty="0"/>
              <a:t>             Scale and transform features if needed.</a:t>
            </a:r>
          </a:p>
          <a:p>
            <a:pPr marL="0" indent="0">
              <a:buNone/>
            </a:pPr>
            <a:r>
              <a:rPr lang="en-US" sz="1700" dirty="0"/>
              <a:t>3) Model Selection:</a:t>
            </a:r>
          </a:p>
          <a:p>
            <a:pPr marL="0" indent="0">
              <a:buNone/>
            </a:pPr>
            <a:r>
              <a:rPr lang="en-US" sz="1700" dirty="0"/>
              <a:t>             Choose appropriate machine learning models for regression (since wine quality is a continuous  variable).</a:t>
            </a:r>
          </a:p>
          <a:p>
            <a:pPr marL="0" indent="0">
              <a:buNone/>
            </a:pPr>
            <a:r>
              <a:rPr lang="en-US" sz="1700" dirty="0"/>
              <a:t>              Experiment with algorithms such as Linear Regression, Decision Trees, Random Forest, and KNN.</a:t>
            </a:r>
          </a:p>
          <a:p>
            <a:pPr marL="0" indent="0">
              <a:buNone/>
            </a:pPr>
            <a:r>
              <a:rPr lang="en-US" sz="1700" dirty="0"/>
              <a:t>4) Model Training and Evaluation:</a:t>
            </a:r>
          </a:p>
          <a:p>
            <a:pPr marL="0" indent="0">
              <a:buNone/>
            </a:pPr>
            <a:r>
              <a:rPr lang="en-US" sz="1700" dirty="0"/>
              <a:t>              Split the dataset into training and testing sets.</a:t>
            </a:r>
          </a:p>
          <a:p>
            <a:pPr marL="0" indent="0">
              <a:buNone/>
            </a:pPr>
            <a:r>
              <a:rPr lang="en-US" sz="1700" dirty="0"/>
              <a:t>              Train the chosen models on the training set.</a:t>
            </a:r>
          </a:p>
          <a:p>
            <a:pPr marL="0" indent="0">
              <a:buNone/>
            </a:pPr>
            <a:endParaRPr lang="en-US" sz="1600" dirty="0"/>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4</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Methodologies/ Technologies/ Tools to be used</a:t>
            </a:r>
            <a:endParaRPr lang="en-US" b="1" dirty="0">
              <a:solidFill>
                <a:schemeClr val="bg1"/>
              </a:solidFill>
              <a:latin typeface="Calibri" pitchFamily="34" charset="0"/>
              <a:ea typeface="ＭＳ Ｐゴシック" pitchFamily="-28" charset="-128"/>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4</a:t>
            </a:fld>
            <a:endParaRPr lang="en-IN" dirty="0">
              <a:solidFill>
                <a:schemeClr val="bg1"/>
              </a:solidFill>
            </a:endParaRP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84379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5</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solidFill>
                  <a:schemeClr val="bg1"/>
                </a:solidFill>
                <a:latin typeface="Calibri" pitchFamily="34" charset="0"/>
                <a:ea typeface="ＭＳ Ｐゴシック" pitchFamily="-28" charset="-128"/>
              </a:rPr>
              <a:t>Context Diagram (Overall Project)</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5</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13" name="Content Placeholder 12">
            <a:extLst>
              <a:ext uri="{FF2B5EF4-FFF2-40B4-BE49-F238E27FC236}">
                <a16:creationId xmlns:a16="http://schemas.microsoft.com/office/drawing/2014/main" id="{1C17CF3E-6192-CDBB-1D9F-E9D20498BB7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6105" y="948279"/>
            <a:ext cx="7272808" cy="4917848"/>
          </a:xfrm>
          <a:ln>
            <a:solidFill>
              <a:schemeClr val="tx1"/>
            </a:solidFill>
          </a:ln>
        </p:spPr>
      </p:pic>
    </p:spTree>
    <p:extLst>
      <p:ext uri="{BB962C8B-B14F-4D97-AF65-F5344CB8AC3E}">
        <p14:creationId xmlns:p14="http://schemas.microsoft.com/office/powerpoint/2010/main" val="3429915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a:xfrm>
            <a:off x="0" y="914400"/>
            <a:ext cx="9144000" cy="5250904"/>
          </a:xfrm>
        </p:spPr>
        <p:txBody>
          <a:bodyPr>
            <a:normAutofit fontScale="70000" lnSpcReduction="20000"/>
          </a:bodyPr>
          <a:lstStyle/>
          <a:p>
            <a:pPr marL="0" indent="0">
              <a:buNone/>
            </a:pPr>
            <a:r>
              <a:rPr lang="en-IN" dirty="0"/>
              <a:t>+---------------------+                        </a:t>
            </a:r>
            <a:r>
              <a:rPr lang="en-IN" sz="2600" dirty="0"/>
              <a:t>+----------------------+ </a:t>
            </a:r>
            <a:r>
              <a:rPr lang="en-IN" dirty="0"/>
              <a:t>            +-----------------------+</a:t>
            </a:r>
          </a:p>
          <a:p>
            <a:pPr marL="0" indent="0">
              <a:buNone/>
            </a:pPr>
            <a:r>
              <a:rPr lang="en-IN" dirty="0"/>
              <a:t>|      Raw Data       |                     | Data Preprocessing|          | Machine Learning|</a:t>
            </a:r>
          </a:p>
          <a:p>
            <a:pPr marL="0" indent="0">
              <a:buNone/>
            </a:pPr>
            <a:r>
              <a:rPr lang="en-IN" dirty="0"/>
              <a:t>| (Wine Quality Dataset)| ---&gt;  |(Cleaning,  Scaling ,  | ---&gt;  | (Training, Testing, |</a:t>
            </a:r>
          </a:p>
          <a:p>
            <a:pPr marL="0" indent="0">
              <a:buNone/>
            </a:pPr>
            <a:r>
              <a:rPr lang="en-IN" dirty="0"/>
              <a:t>   +---------------------+                      |Feature Engineering)|         |  Model Evaluation)|</a:t>
            </a:r>
          </a:p>
          <a:p>
            <a:pPr marL="0" indent="0">
              <a:buNone/>
            </a:pPr>
            <a:r>
              <a:rPr lang="en-IN" dirty="0"/>
              <a:t>                                                             +----------------------+              +-----------------------+</a:t>
            </a:r>
          </a:p>
          <a:p>
            <a:pPr marL="0" indent="0">
              <a:buNone/>
            </a:pPr>
            <a:r>
              <a:rPr lang="en-IN" dirty="0"/>
              <a:t>                                     |</a:t>
            </a:r>
          </a:p>
          <a:p>
            <a:pPr marL="0" indent="0">
              <a:buNone/>
            </a:pPr>
            <a:r>
              <a:rPr lang="en-IN" dirty="0"/>
              <a:t>                                     |</a:t>
            </a:r>
          </a:p>
          <a:p>
            <a:pPr marL="0" indent="0">
              <a:buNone/>
            </a:pPr>
            <a:r>
              <a:rPr lang="en-IN" dirty="0"/>
              <a:t>                                     v</a:t>
            </a:r>
          </a:p>
          <a:p>
            <a:pPr marL="0" indent="0">
              <a:buNone/>
            </a:pPr>
            <a:r>
              <a:rPr lang="en-IN" dirty="0"/>
              <a:t>                                 +----------------------+</a:t>
            </a:r>
          </a:p>
          <a:p>
            <a:pPr marL="0" indent="0">
              <a:buNone/>
            </a:pPr>
            <a:r>
              <a:rPr lang="en-IN" dirty="0"/>
              <a:t>                            |        Features               |</a:t>
            </a:r>
          </a:p>
          <a:p>
            <a:pPr marL="0" indent="0">
              <a:buNone/>
            </a:pPr>
            <a:r>
              <a:rPr lang="en-IN" dirty="0"/>
              <a:t>                            |(Acidity, Alcohol, etc.)|</a:t>
            </a:r>
          </a:p>
          <a:p>
            <a:pPr marL="0" indent="0">
              <a:buNone/>
            </a:pPr>
            <a:r>
              <a:rPr lang="en-IN" dirty="0"/>
              <a:t>                                  +----------------------+</a:t>
            </a:r>
          </a:p>
          <a:p>
            <a:pPr marL="0" indent="0">
              <a:buNone/>
            </a:pPr>
            <a:r>
              <a:rPr lang="en-IN" dirty="0"/>
              <a:t>                                     |</a:t>
            </a:r>
          </a:p>
          <a:p>
            <a:pPr marL="0" indent="0">
              <a:buNone/>
            </a:pPr>
            <a:r>
              <a:rPr lang="en-IN" dirty="0"/>
              <a:t>                                     |</a:t>
            </a:r>
          </a:p>
          <a:p>
            <a:pPr marL="0" indent="0">
              <a:buNone/>
            </a:pPr>
            <a:r>
              <a:rPr lang="en-IN" dirty="0"/>
              <a:t>                                     v</a:t>
            </a:r>
          </a:p>
          <a:p>
            <a:pPr marL="0" indent="0">
              <a:buNone/>
            </a:pPr>
            <a:r>
              <a:rPr lang="en-IN" dirty="0"/>
              <a:t>                            +----------------------+</a:t>
            </a:r>
          </a:p>
          <a:p>
            <a:pPr marL="0" indent="0">
              <a:buNone/>
            </a:pPr>
            <a:r>
              <a:rPr lang="en-IN" dirty="0"/>
              <a:t>                            |     Wine Quality   |</a:t>
            </a:r>
          </a:p>
          <a:p>
            <a:pPr marL="0" indent="0">
              <a:buNone/>
            </a:pPr>
            <a:r>
              <a:rPr lang="en-IN" dirty="0"/>
              <a:t>                            |       Prediction      |</a:t>
            </a:r>
          </a:p>
          <a:p>
            <a:pPr marL="0" indent="0">
              <a:buNone/>
            </a:pPr>
            <a:r>
              <a:rPr lang="en-IN" dirty="0"/>
              <a:t>                            +----------------------+</a:t>
            </a:r>
          </a:p>
          <a:p>
            <a:endParaRPr lang="en-IN" dirty="0"/>
          </a:p>
        </p:txBody>
      </p:sp>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6</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solidFill>
                  <a:schemeClr val="bg1"/>
                </a:solidFill>
                <a:latin typeface="Calibri" pitchFamily="34" charset="0"/>
                <a:ea typeface="ＭＳ Ｐゴシック" pitchFamily="-28" charset="-128"/>
              </a:rPr>
              <a:t>Entity Relationship Diagram (ERD)</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6</a:t>
            </a:fld>
            <a:endParaRPr lang="en-IN" dirty="0">
              <a:solidFill>
                <a:schemeClr val="bg1"/>
              </a:solidFill>
            </a:endParaRPr>
          </a:p>
        </p:txBody>
      </p:sp>
      <p:sp>
        <p:nvSpPr>
          <p:cNvPr id="11" name="TextBox 10"/>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342991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7103B8A2-4238-BB5C-BE76-8DE2EB6253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072" y="948279"/>
            <a:ext cx="8065368" cy="5129475"/>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7</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Data Flow Diagram (DFD)</a:t>
            </a:r>
            <a:endParaRPr lang="en-US" b="1" dirty="0">
              <a:solidFill>
                <a:schemeClr val="bg1"/>
              </a:solidFill>
              <a:latin typeface="Calibri" pitchFamily="34" charset="0"/>
              <a:ea typeface="ＭＳ Ｐゴシック" pitchFamily="-28" charset="-128"/>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7</a:t>
            </a:fld>
            <a:endParaRPr lang="en-IN" dirty="0">
              <a:solidFill>
                <a:schemeClr val="bg1"/>
              </a:solidFill>
            </a:endParaRPr>
          </a:p>
        </p:txBody>
      </p:sp>
      <p:sp>
        <p:nvSpPr>
          <p:cNvPr id="10" name="TextBox 9"/>
          <p:cNvSpPr txBox="1"/>
          <p:nvPr/>
        </p:nvSpPr>
        <p:spPr>
          <a:xfrm>
            <a:off x="1547664" y="6298600"/>
            <a:ext cx="4969758" cy="338554"/>
          </a:xfrm>
          <a:prstGeom prst="rect">
            <a:avLst/>
          </a:prstGeom>
          <a:noFill/>
        </p:spPr>
        <p:txBody>
          <a:bodyPr wrap="none" rtlCol="0">
            <a:spAutoFit/>
          </a:bodyPr>
          <a:lstStyle/>
          <a:p>
            <a:r>
              <a:rPr lang="en-IN" sz="1600" b="1" i="1" dirty="0">
                <a:solidFill>
                  <a:srgbClr val="FFFF00"/>
                </a:solidFill>
              </a:rPr>
              <a:t>Guidelines: Add more slides, if required to show all DFDs</a:t>
            </a: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3429915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ED94D67C-B37A-E749-C852-EE5C64A40D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1800" y="914127"/>
            <a:ext cx="3960440" cy="5251450"/>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8</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Flow Chart</a:t>
            </a:r>
            <a:endParaRPr lang="en-US" b="1" dirty="0">
              <a:solidFill>
                <a:schemeClr val="bg1"/>
              </a:solidFill>
              <a:latin typeface="Calibri" pitchFamily="34" charset="0"/>
              <a:ea typeface="ＭＳ Ｐゴシック" pitchFamily="-28" charset="-128"/>
            </a:endParaRP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8</a:t>
            </a:fld>
            <a:endParaRPr lang="en-IN" dirty="0">
              <a:solidFill>
                <a:schemeClr val="bg1"/>
              </a:solidFill>
            </a:endParaRPr>
          </a:p>
        </p:txBody>
      </p:sp>
      <p:sp>
        <p:nvSpPr>
          <p:cNvPr id="10" name="TextBox 9"/>
          <p:cNvSpPr txBox="1"/>
          <p:nvPr/>
        </p:nvSpPr>
        <p:spPr>
          <a:xfrm>
            <a:off x="1547664" y="6298600"/>
            <a:ext cx="2889702" cy="338554"/>
          </a:xfrm>
          <a:prstGeom prst="rect">
            <a:avLst/>
          </a:prstGeom>
          <a:noFill/>
        </p:spPr>
        <p:txBody>
          <a:bodyPr wrap="none" rtlCol="0">
            <a:spAutoFit/>
          </a:bodyPr>
          <a:lstStyle/>
          <a:p>
            <a:r>
              <a:rPr lang="en-IN" sz="1600" b="1" i="1" dirty="0">
                <a:solidFill>
                  <a:srgbClr val="FFFF00"/>
                </a:solidFill>
              </a:rPr>
              <a:t>Guidelines: This slide is optional</a:t>
            </a: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spTree>
    <p:extLst>
      <p:ext uri="{BB962C8B-B14F-4D97-AF65-F5344CB8AC3E}">
        <p14:creationId xmlns:p14="http://schemas.microsoft.com/office/powerpoint/2010/main" val="2560928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41C09840-08D0-73DD-5851-1E6941C933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56" y="875439"/>
            <a:ext cx="4863888" cy="5308053"/>
          </a:xfrm>
        </p:spPr>
      </p:pic>
      <p:sp>
        <p:nvSpPr>
          <p:cNvPr id="2" name="Slide Number Placeholder 1"/>
          <p:cNvSpPr>
            <a:spLocks noGrp="1"/>
          </p:cNvSpPr>
          <p:nvPr>
            <p:ph type="sldNum" sz="quarter" idx="12"/>
          </p:nvPr>
        </p:nvSpPr>
        <p:spPr/>
        <p:txBody>
          <a:bodyPr/>
          <a:lstStyle/>
          <a:p>
            <a:fld id="{08FC1071-F2DF-4CA9-AA63-FF97A16BD739}" type="slidenum">
              <a:rPr lang="en-IN" smtClean="0">
                <a:solidFill>
                  <a:schemeClr val="bg1"/>
                </a:solidFill>
              </a:rPr>
              <a:pPr/>
              <a:t>9</a:t>
            </a:fld>
            <a:endParaRPr lang="en-IN" dirty="0">
              <a:solidFill>
                <a:schemeClr val="bg1"/>
              </a:solidFill>
            </a:endParaRPr>
          </a:p>
        </p:txBody>
      </p:sp>
      <p:sp>
        <p:nvSpPr>
          <p:cNvPr id="485380" name="Rectangle 4"/>
          <p:cNvSpPr>
            <a:spLocks noChangeArrowheads="1"/>
          </p:cNvSpPr>
          <p:nvPr/>
        </p:nvSpPr>
        <p:spPr bwMode="auto">
          <a:xfrm>
            <a:off x="0" y="0"/>
            <a:ext cx="9144000" cy="914400"/>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5381" name="Text Box 5"/>
          <p:cNvSpPr txBox="1">
            <a:spLocks noChangeArrowheads="1"/>
          </p:cNvSpPr>
          <p:nvPr/>
        </p:nvSpPr>
        <p:spPr bwMode="auto">
          <a:xfrm>
            <a:off x="0" y="0"/>
            <a:ext cx="61727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b="1" dirty="0">
                <a:solidFill>
                  <a:schemeClr val="bg1"/>
                </a:solidFill>
                <a:latin typeface="Calibri" pitchFamily="34" charset="0"/>
                <a:ea typeface="ＭＳ Ｐゴシック" pitchFamily="-28" charset="-128"/>
              </a:rPr>
              <a:t>Use Case Diagram</a:t>
            </a:r>
          </a:p>
        </p:txBody>
      </p:sp>
      <p:sp>
        <p:nvSpPr>
          <p:cNvPr id="485384" name="Rectangle 8"/>
          <p:cNvSpPr>
            <a:spLocks noChangeArrowheads="1"/>
          </p:cNvSpPr>
          <p:nvPr/>
        </p:nvSpPr>
        <p:spPr bwMode="auto">
          <a:xfrm>
            <a:off x="0" y="6165304"/>
            <a:ext cx="9144000" cy="692696"/>
          </a:xfrm>
          <a:prstGeom prst="rect">
            <a:avLst/>
          </a:prstGeom>
          <a:solidFill>
            <a:srgbClr val="71161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pic>
        <p:nvPicPr>
          <p:cNvPr id="485394" name="Picture 18" descr="Teerthanker Mahaveer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712" y="33879"/>
            <a:ext cx="2952750" cy="68580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p:cNvSpPr txBox="1">
            <a:spLocks/>
          </p:cNvSpPr>
          <p:nvPr/>
        </p:nvSpPr>
        <p:spPr>
          <a:xfrm>
            <a:off x="0" y="6492875"/>
            <a:ext cx="46707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FC1071-F2DF-4CA9-AA63-FF97A16BD739}" type="slidenum">
              <a:rPr lang="en-IN" smtClean="0">
                <a:solidFill>
                  <a:schemeClr val="bg1"/>
                </a:solidFill>
              </a:rPr>
              <a:pPr/>
              <a:t>9</a:t>
            </a:fld>
            <a:endParaRPr lang="en-IN" dirty="0">
              <a:solidFill>
                <a:schemeClr val="bg1"/>
              </a:solidFill>
            </a:endParaRPr>
          </a:p>
        </p:txBody>
      </p:sp>
      <p:sp>
        <p:nvSpPr>
          <p:cNvPr id="10" name="TextBox 9"/>
          <p:cNvSpPr txBox="1"/>
          <p:nvPr/>
        </p:nvSpPr>
        <p:spPr>
          <a:xfrm>
            <a:off x="1547664" y="6298600"/>
            <a:ext cx="6989542" cy="338554"/>
          </a:xfrm>
          <a:prstGeom prst="rect">
            <a:avLst/>
          </a:prstGeom>
          <a:noFill/>
        </p:spPr>
        <p:txBody>
          <a:bodyPr wrap="none" rtlCol="0">
            <a:spAutoFit/>
          </a:bodyPr>
          <a:lstStyle/>
          <a:p>
            <a:r>
              <a:rPr lang="en-IN" sz="1600" b="1" i="1" dirty="0">
                <a:solidFill>
                  <a:srgbClr val="FFFF00"/>
                </a:solidFill>
              </a:rPr>
              <a:t>Guidelines: This slide is optional. May add more slide, if the details are available</a:t>
            </a:r>
          </a:p>
        </p:txBody>
      </p:sp>
      <p:sp>
        <p:nvSpPr>
          <p:cNvPr id="12" name="TextBox 11"/>
          <p:cNvSpPr txBox="1"/>
          <p:nvPr/>
        </p:nvSpPr>
        <p:spPr>
          <a:xfrm>
            <a:off x="7275276" y="6547668"/>
            <a:ext cx="1850186" cy="253916"/>
          </a:xfrm>
          <a:prstGeom prst="rect">
            <a:avLst/>
          </a:prstGeom>
          <a:noFill/>
        </p:spPr>
        <p:txBody>
          <a:bodyPr wrap="none" rtlCol="0">
            <a:spAutoFit/>
          </a:bodyPr>
          <a:lstStyle/>
          <a:p>
            <a:r>
              <a:rPr lang="en-IN" sz="1050" b="1" dirty="0">
                <a:solidFill>
                  <a:schemeClr val="bg1"/>
                </a:solidFill>
              </a:rPr>
              <a:t>T011A/ Template  Version 5.0</a:t>
            </a:r>
          </a:p>
        </p:txBody>
      </p:sp>
      <p:pic>
        <p:nvPicPr>
          <p:cNvPr id="8" name="Picture 7">
            <a:extLst>
              <a:ext uri="{FF2B5EF4-FFF2-40B4-BE49-F238E27FC236}">
                <a16:creationId xmlns:a16="http://schemas.microsoft.com/office/drawing/2014/main" id="{88BE4CA2-87E9-0C2F-275F-8B3D7180E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875438"/>
            <a:ext cx="4265430" cy="5289865"/>
          </a:xfrm>
          <a:prstGeom prst="rect">
            <a:avLst/>
          </a:prstGeom>
        </p:spPr>
      </p:pic>
    </p:spTree>
    <p:extLst>
      <p:ext uri="{BB962C8B-B14F-4D97-AF65-F5344CB8AC3E}">
        <p14:creationId xmlns:p14="http://schemas.microsoft.com/office/powerpoint/2010/main" val="2737135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3514</TotalTime>
  <Words>874</Words>
  <Application>Microsoft Office PowerPoint</Application>
  <PresentationFormat>On-screen Show (4:3)</PresentationFormat>
  <Paragraphs>119</Paragraphs>
  <Slides>13</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Wine Quality Prediction Project Synopsis Presentation  20/12/2023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Rashmi Jain</dc:creator>
  <cp:lastModifiedBy>Manas Chauhan</cp:lastModifiedBy>
  <cp:revision>106</cp:revision>
  <dcterms:created xsi:type="dcterms:W3CDTF">2016-07-30T14:16:51Z</dcterms:created>
  <dcterms:modified xsi:type="dcterms:W3CDTF">2023-12-20T08:54:41Z</dcterms:modified>
</cp:coreProperties>
</file>